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handoutMasterIdLst>
    <p:handoutMasterId r:id="rId33"/>
  </p:handoutMasterIdLst>
  <p:sldIdLst>
    <p:sldId id="256" r:id="rId2"/>
    <p:sldId id="273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72" r:id="rId14"/>
    <p:sldId id="295" r:id="rId15"/>
    <p:sldId id="296" r:id="rId16"/>
    <p:sldId id="269" r:id="rId17"/>
    <p:sldId id="275" r:id="rId18"/>
    <p:sldId id="276" r:id="rId19"/>
    <p:sldId id="277" r:id="rId20"/>
    <p:sldId id="278" r:id="rId21"/>
    <p:sldId id="279" r:id="rId22"/>
    <p:sldId id="282" r:id="rId23"/>
    <p:sldId id="270" r:id="rId24"/>
    <p:sldId id="286" r:id="rId25"/>
    <p:sldId id="287" r:id="rId26"/>
    <p:sldId id="288" r:id="rId27"/>
    <p:sldId id="289" r:id="rId28"/>
    <p:sldId id="293" r:id="rId29"/>
    <p:sldId id="294" r:id="rId30"/>
    <p:sldId id="285" r:id="rId31"/>
    <p:sldId id="284" r:id="rId32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714F6-378B-4C90-9942-4F2E2A022FC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544E80-B181-493A-8E14-80ECE3AD77FD}">
      <dgm:prSet phldrT="[Text]"/>
      <dgm:spPr/>
      <dgm:t>
        <a:bodyPr/>
        <a:lstStyle/>
        <a:p>
          <a:pPr rtl="0"/>
          <a:r>
            <a:rPr lang="en-US" b="0" i="0" smtClean="0"/>
            <a:t>Take care of one another​</a:t>
          </a:r>
          <a:endParaRPr lang="en-US"/>
        </a:p>
      </dgm:t>
    </dgm:pt>
    <dgm:pt modelId="{EA486A59-AC99-41A3-9B63-1C462A5A1D1B}" type="parTrans" cxnId="{97A14958-6FFA-4541-BBCD-37DD0E63F9E6}">
      <dgm:prSet/>
      <dgm:spPr/>
      <dgm:t>
        <a:bodyPr/>
        <a:lstStyle/>
        <a:p>
          <a:endParaRPr lang="en-US"/>
        </a:p>
      </dgm:t>
    </dgm:pt>
    <dgm:pt modelId="{78FBA5E5-5D19-49D6-88FA-637BF36B34E6}" type="sibTrans" cxnId="{97A14958-6FFA-4541-BBCD-37DD0E63F9E6}">
      <dgm:prSet/>
      <dgm:spPr/>
      <dgm:t>
        <a:bodyPr/>
        <a:lstStyle/>
        <a:p>
          <a:endParaRPr lang="en-US"/>
        </a:p>
      </dgm:t>
    </dgm:pt>
    <dgm:pt modelId="{93336AA3-AF3C-4FE9-AE6C-5686B4AFD035}">
      <dgm:prSet/>
      <dgm:spPr/>
      <dgm:t>
        <a:bodyPr/>
        <a:lstStyle/>
        <a:p>
          <a:pPr rtl="0"/>
          <a:r>
            <a:rPr lang="en-US" b="0" i="0" dirty="0" smtClean="0"/>
            <a:t>Take care of yourself </a:t>
          </a:r>
          <a:endParaRPr lang="en-US" b="0" i="0" dirty="0"/>
        </a:p>
      </dgm:t>
    </dgm:pt>
    <dgm:pt modelId="{25D849DB-8E4D-4D0D-B9C3-632C7A6C87B1}" type="parTrans" cxnId="{1F41DC32-96DD-4428-897F-3D5FB7DE3BE1}">
      <dgm:prSet/>
      <dgm:spPr/>
      <dgm:t>
        <a:bodyPr/>
        <a:lstStyle/>
        <a:p>
          <a:endParaRPr lang="en-US"/>
        </a:p>
      </dgm:t>
    </dgm:pt>
    <dgm:pt modelId="{7F36BD65-5EA4-4D94-92E3-4ABB6631FAEE}" type="sibTrans" cxnId="{1F41DC32-96DD-4428-897F-3D5FB7DE3BE1}">
      <dgm:prSet/>
      <dgm:spPr/>
      <dgm:t>
        <a:bodyPr/>
        <a:lstStyle/>
        <a:p>
          <a:endParaRPr lang="en-US"/>
        </a:p>
      </dgm:t>
    </dgm:pt>
    <dgm:pt modelId="{A640246D-D5F8-48F9-940E-CE56F4E64C24}" type="pres">
      <dgm:prSet presAssocID="{70B714F6-378B-4C90-9942-4F2E2A022F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3D3239-7771-4F77-ABB4-17F3B30683BA}" type="pres">
      <dgm:prSet presAssocID="{6E544E80-B181-493A-8E14-80ECE3AD77FD}" presName="dummy" presStyleCnt="0"/>
      <dgm:spPr/>
    </dgm:pt>
    <dgm:pt modelId="{C342583D-72AF-4A43-A007-0B65A12DFC09}" type="pres">
      <dgm:prSet presAssocID="{6E544E80-B181-493A-8E14-80ECE3AD77FD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835A9-0705-4A15-954F-8070F365FC79}" type="pres">
      <dgm:prSet presAssocID="{78FBA5E5-5D19-49D6-88FA-637BF36B34E6}" presName="sibTrans" presStyleLbl="node1" presStyleIdx="0" presStyleCnt="2"/>
      <dgm:spPr/>
      <dgm:t>
        <a:bodyPr/>
        <a:lstStyle/>
        <a:p>
          <a:endParaRPr lang="en-US"/>
        </a:p>
      </dgm:t>
    </dgm:pt>
    <dgm:pt modelId="{DB06808E-408C-49CF-8C71-B2891886AA31}" type="pres">
      <dgm:prSet presAssocID="{93336AA3-AF3C-4FE9-AE6C-5686B4AFD035}" presName="dummy" presStyleCnt="0"/>
      <dgm:spPr/>
    </dgm:pt>
    <dgm:pt modelId="{2D32A589-3F1D-4030-B443-1F5F0F88DF22}" type="pres">
      <dgm:prSet presAssocID="{93336AA3-AF3C-4FE9-AE6C-5686B4AFD035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90BC3-F749-4434-95A1-BC53987CCD0D}" type="pres">
      <dgm:prSet presAssocID="{7F36BD65-5EA4-4D94-92E3-4ABB6631FAEE}" presName="sibTrans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EC865F21-97DF-4D62-A096-8B601325B664}" type="presOf" srcId="{93336AA3-AF3C-4FE9-AE6C-5686B4AFD035}" destId="{2D32A589-3F1D-4030-B443-1F5F0F88DF22}" srcOrd="0" destOrd="0" presId="urn:microsoft.com/office/officeart/2005/8/layout/cycle1"/>
    <dgm:cxn modelId="{CF72E18C-26E1-4576-AE97-B7ED1D1D1731}" type="presOf" srcId="{6E544E80-B181-493A-8E14-80ECE3AD77FD}" destId="{C342583D-72AF-4A43-A007-0B65A12DFC09}" srcOrd="0" destOrd="0" presId="urn:microsoft.com/office/officeart/2005/8/layout/cycle1"/>
    <dgm:cxn modelId="{1F41DC32-96DD-4428-897F-3D5FB7DE3BE1}" srcId="{70B714F6-378B-4C90-9942-4F2E2A022FC9}" destId="{93336AA3-AF3C-4FE9-AE6C-5686B4AFD035}" srcOrd="1" destOrd="0" parTransId="{25D849DB-8E4D-4D0D-B9C3-632C7A6C87B1}" sibTransId="{7F36BD65-5EA4-4D94-92E3-4ABB6631FAEE}"/>
    <dgm:cxn modelId="{97A14958-6FFA-4541-BBCD-37DD0E63F9E6}" srcId="{70B714F6-378B-4C90-9942-4F2E2A022FC9}" destId="{6E544E80-B181-493A-8E14-80ECE3AD77FD}" srcOrd="0" destOrd="0" parTransId="{EA486A59-AC99-41A3-9B63-1C462A5A1D1B}" sibTransId="{78FBA5E5-5D19-49D6-88FA-637BF36B34E6}"/>
    <dgm:cxn modelId="{214F1EFF-E075-4F97-98D2-5EC4D60172BD}" type="presOf" srcId="{7F36BD65-5EA4-4D94-92E3-4ABB6631FAEE}" destId="{A9190BC3-F749-4434-95A1-BC53987CCD0D}" srcOrd="0" destOrd="0" presId="urn:microsoft.com/office/officeart/2005/8/layout/cycle1"/>
    <dgm:cxn modelId="{23E0B7ED-3D49-469B-8B3E-A5231D71AC7E}" type="presOf" srcId="{78FBA5E5-5D19-49D6-88FA-637BF36B34E6}" destId="{8FF835A9-0705-4A15-954F-8070F365FC79}" srcOrd="0" destOrd="0" presId="urn:microsoft.com/office/officeart/2005/8/layout/cycle1"/>
    <dgm:cxn modelId="{9511E3C2-2B3C-4968-AE63-78C41BB452E9}" type="presOf" srcId="{70B714F6-378B-4C90-9942-4F2E2A022FC9}" destId="{A640246D-D5F8-48F9-940E-CE56F4E64C24}" srcOrd="0" destOrd="0" presId="urn:microsoft.com/office/officeart/2005/8/layout/cycle1"/>
    <dgm:cxn modelId="{385FD25F-39A4-4558-9F37-18C5247A0EF2}" type="presParOf" srcId="{A640246D-D5F8-48F9-940E-CE56F4E64C24}" destId="{DD3D3239-7771-4F77-ABB4-17F3B30683BA}" srcOrd="0" destOrd="0" presId="urn:microsoft.com/office/officeart/2005/8/layout/cycle1"/>
    <dgm:cxn modelId="{7BED0A77-86FD-49C4-BEB6-E17292BB9464}" type="presParOf" srcId="{A640246D-D5F8-48F9-940E-CE56F4E64C24}" destId="{C342583D-72AF-4A43-A007-0B65A12DFC09}" srcOrd="1" destOrd="0" presId="urn:microsoft.com/office/officeart/2005/8/layout/cycle1"/>
    <dgm:cxn modelId="{4FFDA10A-7E7E-40B8-A8F0-5D00C1D37C04}" type="presParOf" srcId="{A640246D-D5F8-48F9-940E-CE56F4E64C24}" destId="{8FF835A9-0705-4A15-954F-8070F365FC79}" srcOrd="2" destOrd="0" presId="urn:microsoft.com/office/officeart/2005/8/layout/cycle1"/>
    <dgm:cxn modelId="{582636B1-1028-4A3F-A6BA-2803CB66328A}" type="presParOf" srcId="{A640246D-D5F8-48F9-940E-CE56F4E64C24}" destId="{DB06808E-408C-49CF-8C71-B2891886AA31}" srcOrd="3" destOrd="0" presId="urn:microsoft.com/office/officeart/2005/8/layout/cycle1"/>
    <dgm:cxn modelId="{90290075-A7FF-4BB2-B33C-650F6EB3272B}" type="presParOf" srcId="{A640246D-D5F8-48F9-940E-CE56F4E64C24}" destId="{2D32A589-3F1D-4030-B443-1F5F0F88DF22}" srcOrd="4" destOrd="0" presId="urn:microsoft.com/office/officeart/2005/8/layout/cycle1"/>
    <dgm:cxn modelId="{64E9DDC4-2D16-4AC7-BF7F-1FC40FB9BF45}" type="presParOf" srcId="{A640246D-D5F8-48F9-940E-CE56F4E64C24}" destId="{A9190BC3-F749-4434-95A1-BC53987CCD0D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F5F5AA-DEE5-4392-9874-26794BC03EDC}" type="doc">
      <dgm:prSet loTypeId="urn:diagrams.loki3.com/VaryingWidth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2583977-3164-4C77-BE8B-265B897BF7F2}">
      <dgm:prSet/>
      <dgm:spPr/>
      <dgm:t>
        <a:bodyPr/>
        <a:lstStyle/>
        <a:p>
          <a:r>
            <a:rPr lang="en-US" smtClean="0"/>
            <a:t>Have you witnessed, experienced, or are aware of conduct that could be deemed as Hazing?​</a:t>
          </a:r>
          <a:endParaRPr lang="en-US" dirty="0"/>
        </a:p>
      </dgm:t>
    </dgm:pt>
    <dgm:pt modelId="{77F34D30-8489-40B0-85EC-796BD4A0D3B8}" type="parTrans" cxnId="{255A950C-DA60-4C64-B63A-DF2E55ED385F}">
      <dgm:prSet/>
      <dgm:spPr/>
      <dgm:t>
        <a:bodyPr/>
        <a:lstStyle/>
        <a:p>
          <a:endParaRPr lang="en-US"/>
        </a:p>
      </dgm:t>
    </dgm:pt>
    <dgm:pt modelId="{E7A7639B-81A1-4C18-9FE0-B543CF49370A}" type="sibTrans" cxnId="{255A950C-DA60-4C64-B63A-DF2E55ED385F}">
      <dgm:prSet/>
      <dgm:spPr/>
      <dgm:t>
        <a:bodyPr/>
        <a:lstStyle/>
        <a:p>
          <a:endParaRPr lang="en-US"/>
        </a:p>
      </dgm:t>
    </dgm:pt>
    <dgm:pt modelId="{05D81153-A092-4D46-B99F-7730C5FA91AC}">
      <dgm:prSet/>
      <dgm:spPr/>
      <dgm:t>
        <a:bodyPr/>
        <a:lstStyle/>
        <a:p>
          <a:r>
            <a:rPr lang="en-US" smtClean="0"/>
            <a:t>Call/talk to La Salle Public Safety, Residence Life or Community Development staff member, Director of Student Conduct ​</a:t>
          </a:r>
          <a:endParaRPr lang="en-US" dirty="0"/>
        </a:p>
      </dgm:t>
    </dgm:pt>
    <dgm:pt modelId="{A510175D-306F-411F-84AC-8FB2E6ADB42B}" type="parTrans" cxnId="{F15BDC68-C3E9-4F56-A4C5-F60981B868C6}">
      <dgm:prSet/>
      <dgm:spPr/>
      <dgm:t>
        <a:bodyPr/>
        <a:lstStyle/>
        <a:p>
          <a:endParaRPr lang="en-US"/>
        </a:p>
      </dgm:t>
    </dgm:pt>
    <dgm:pt modelId="{4C5B1030-0CED-4012-A76B-B3A6293211DA}" type="sibTrans" cxnId="{F15BDC68-C3E9-4F56-A4C5-F60981B868C6}">
      <dgm:prSet/>
      <dgm:spPr/>
      <dgm:t>
        <a:bodyPr/>
        <a:lstStyle/>
        <a:p>
          <a:endParaRPr lang="en-US"/>
        </a:p>
      </dgm:t>
    </dgm:pt>
    <dgm:pt modelId="{3AB4FE64-B775-4C9A-A97A-26BFCB135B72}">
      <dgm:prSet/>
      <dgm:spPr/>
      <dgm:t>
        <a:bodyPr/>
        <a:lstStyle/>
        <a:p>
          <a:r>
            <a:rPr lang="en-US" smtClean="0"/>
            <a:t>File report online through La Salle Portal </a:t>
          </a:r>
          <a:endParaRPr lang="en-US" dirty="0"/>
        </a:p>
      </dgm:t>
    </dgm:pt>
    <dgm:pt modelId="{D768A321-C7A4-4AF6-B1B2-910892B26483}" type="parTrans" cxnId="{C78E9247-AB5F-445E-A0E1-B4D89FE3C227}">
      <dgm:prSet/>
      <dgm:spPr/>
      <dgm:t>
        <a:bodyPr/>
        <a:lstStyle/>
        <a:p>
          <a:endParaRPr lang="en-US"/>
        </a:p>
      </dgm:t>
    </dgm:pt>
    <dgm:pt modelId="{8412486E-75C4-406F-BCBD-607263918E5B}" type="sibTrans" cxnId="{C78E9247-AB5F-445E-A0E1-B4D89FE3C227}">
      <dgm:prSet/>
      <dgm:spPr/>
      <dgm:t>
        <a:bodyPr/>
        <a:lstStyle/>
        <a:p>
          <a:endParaRPr lang="en-US"/>
        </a:p>
      </dgm:t>
    </dgm:pt>
    <dgm:pt modelId="{2916883A-89E0-47F1-A6FF-0D6E45C8B430}" type="pres">
      <dgm:prSet presAssocID="{63F5F5AA-DEE5-4392-9874-26794BC03EDC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710195C4-5F4F-4D2D-978E-760310BA67D2}" type="pres">
      <dgm:prSet presAssocID="{02583977-3164-4C77-BE8B-265B897BF7F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90B8FF-9184-406E-86B3-272253F0F7FE}" type="pres">
      <dgm:prSet presAssocID="{E7A7639B-81A1-4C18-9FE0-B543CF49370A}" presName="space" presStyleCnt="0"/>
      <dgm:spPr/>
    </dgm:pt>
    <dgm:pt modelId="{A3958AB4-451E-4A59-AD63-ADA8A3985E7E}" type="pres">
      <dgm:prSet presAssocID="{05D81153-A092-4D46-B99F-7730C5FA91A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7B851-E391-446A-920A-9A687F893AE0}" type="pres">
      <dgm:prSet presAssocID="{4C5B1030-0CED-4012-A76B-B3A6293211DA}" presName="space" presStyleCnt="0"/>
      <dgm:spPr/>
    </dgm:pt>
    <dgm:pt modelId="{94B8E039-665D-4839-844D-18CC7D606EC6}" type="pres">
      <dgm:prSet presAssocID="{3AB4FE64-B775-4C9A-A97A-26BFCB135B7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3E7044-1150-4A9C-A7F1-FAFFE49BD6DB}" type="presOf" srcId="{63F5F5AA-DEE5-4392-9874-26794BC03EDC}" destId="{2916883A-89E0-47F1-A6FF-0D6E45C8B430}" srcOrd="0" destOrd="0" presId="urn:diagrams.loki3.com/VaryingWidthList"/>
    <dgm:cxn modelId="{F15BDC68-C3E9-4F56-A4C5-F60981B868C6}" srcId="{63F5F5AA-DEE5-4392-9874-26794BC03EDC}" destId="{05D81153-A092-4D46-B99F-7730C5FA91AC}" srcOrd="1" destOrd="0" parTransId="{A510175D-306F-411F-84AC-8FB2E6ADB42B}" sibTransId="{4C5B1030-0CED-4012-A76B-B3A6293211DA}"/>
    <dgm:cxn modelId="{64C40494-3724-4F0F-880C-7CFA33FA7B0D}" type="presOf" srcId="{3AB4FE64-B775-4C9A-A97A-26BFCB135B72}" destId="{94B8E039-665D-4839-844D-18CC7D606EC6}" srcOrd="0" destOrd="0" presId="urn:diagrams.loki3.com/VaryingWidthList"/>
    <dgm:cxn modelId="{3EFAE13C-3F1A-4AED-9CC4-C3DB71619FC9}" type="presOf" srcId="{02583977-3164-4C77-BE8B-265B897BF7F2}" destId="{710195C4-5F4F-4D2D-978E-760310BA67D2}" srcOrd="0" destOrd="0" presId="urn:diagrams.loki3.com/VaryingWidthList"/>
    <dgm:cxn modelId="{3A3039D1-37AB-4A43-9215-C127ECBB1743}" type="presOf" srcId="{05D81153-A092-4D46-B99F-7730C5FA91AC}" destId="{A3958AB4-451E-4A59-AD63-ADA8A3985E7E}" srcOrd="0" destOrd="0" presId="urn:diagrams.loki3.com/VaryingWidthList"/>
    <dgm:cxn modelId="{255A950C-DA60-4C64-B63A-DF2E55ED385F}" srcId="{63F5F5AA-DEE5-4392-9874-26794BC03EDC}" destId="{02583977-3164-4C77-BE8B-265B897BF7F2}" srcOrd="0" destOrd="0" parTransId="{77F34D30-8489-40B0-85EC-796BD4A0D3B8}" sibTransId="{E7A7639B-81A1-4C18-9FE0-B543CF49370A}"/>
    <dgm:cxn modelId="{C78E9247-AB5F-445E-A0E1-B4D89FE3C227}" srcId="{63F5F5AA-DEE5-4392-9874-26794BC03EDC}" destId="{3AB4FE64-B775-4C9A-A97A-26BFCB135B72}" srcOrd="2" destOrd="0" parTransId="{D768A321-C7A4-4AF6-B1B2-910892B26483}" sibTransId="{8412486E-75C4-406F-BCBD-607263918E5B}"/>
    <dgm:cxn modelId="{7D0B3A3E-D2D4-4864-9190-70EBA8816580}" type="presParOf" srcId="{2916883A-89E0-47F1-A6FF-0D6E45C8B430}" destId="{710195C4-5F4F-4D2D-978E-760310BA67D2}" srcOrd="0" destOrd="0" presId="urn:diagrams.loki3.com/VaryingWidthList"/>
    <dgm:cxn modelId="{4388BEFB-0EEB-4E83-9968-559AEFB9905F}" type="presParOf" srcId="{2916883A-89E0-47F1-A6FF-0D6E45C8B430}" destId="{3290B8FF-9184-406E-86B3-272253F0F7FE}" srcOrd="1" destOrd="0" presId="urn:diagrams.loki3.com/VaryingWidthList"/>
    <dgm:cxn modelId="{69367BB3-9B32-483B-BCDD-996A37CB08CF}" type="presParOf" srcId="{2916883A-89E0-47F1-A6FF-0D6E45C8B430}" destId="{A3958AB4-451E-4A59-AD63-ADA8A3985E7E}" srcOrd="2" destOrd="0" presId="urn:diagrams.loki3.com/VaryingWidthList"/>
    <dgm:cxn modelId="{3AA1EE47-B703-4936-89EF-127DA19C4034}" type="presParOf" srcId="{2916883A-89E0-47F1-A6FF-0D6E45C8B430}" destId="{B727B851-E391-446A-920A-9A687F893AE0}" srcOrd="3" destOrd="0" presId="urn:diagrams.loki3.com/VaryingWidthList"/>
    <dgm:cxn modelId="{6DF5F3C1-E037-4403-82B5-D2A2A248B5A9}" type="presParOf" srcId="{2916883A-89E0-47F1-A6FF-0D6E45C8B430}" destId="{94B8E039-665D-4839-844D-18CC7D606EC6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2583D-72AF-4A43-A007-0B65A12DFC09}">
      <dsp:nvSpPr>
        <dsp:cNvPr id="0" name=""/>
        <dsp:cNvSpPr/>
      </dsp:nvSpPr>
      <dsp:spPr>
        <a:xfrm>
          <a:off x="4901106" y="1391708"/>
          <a:ext cx="2635250" cy="2635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0" i="0" kern="1200" smtClean="0"/>
            <a:t>Take care of one another​</a:t>
          </a:r>
          <a:endParaRPr lang="en-US" sz="4700" kern="1200"/>
        </a:p>
      </dsp:txBody>
      <dsp:txXfrm>
        <a:off x="4901106" y="1391708"/>
        <a:ext cx="2635250" cy="2635250"/>
      </dsp:txXfrm>
    </dsp:sp>
    <dsp:sp modelId="{8FF835A9-0705-4A15-954F-8070F365FC79}">
      <dsp:nvSpPr>
        <dsp:cNvPr id="0" name=""/>
        <dsp:cNvSpPr/>
      </dsp:nvSpPr>
      <dsp:spPr>
        <a:xfrm>
          <a:off x="1352571" y="-2094"/>
          <a:ext cx="5422856" cy="5422856"/>
        </a:xfrm>
        <a:prstGeom prst="circularArrow">
          <a:avLst>
            <a:gd name="adj1" fmla="val 9476"/>
            <a:gd name="adj2" fmla="val 684342"/>
            <a:gd name="adj3" fmla="val 7853763"/>
            <a:gd name="adj4" fmla="val 2261895"/>
            <a:gd name="adj5" fmla="val 110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2A589-3F1D-4030-B443-1F5F0F88DF22}">
      <dsp:nvSpPr>
        <dsp:cNvPr id="0" name=""/>
        <dsp:cNvSpPr/>
      </dsp:nvSpPr>
      <dsp:spPr>
        <a:xfrm>
          <a:off x="591643" y="1391708"/>
          <a:ext cx="2635250" cy="2635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0" i="0" kern="1200" dirty="0" smtClean="0"/>
            <a:t>Take care of yourself </a:t>
          </a:r>
          <a:endParaRPr lang="en-US" sz="4700" b="0" i="0" kern="1200" dirty="0"/>
        </a:p>
      </dsp:txBody>
      <dsp:txXfrm>
        <a:off x="591643" y="1391708"/>
        <a:ext cx="2635250" cy="2635250"/>
      </dsp:txXfrm>
    </dsp:sp>
    <dsp:sp modelId="{A9190BC3-F749-4434-95A1-BC53987CCD0D}">
      <dsp:nvSpPr>
        <dsp:cNvPr id="0" name=""/>
        <dsp:cNvSpPr/>
      </dsp:nvSpPr>
      <dsp:spPr>
        <a:xfrm>
          <a:off x="1352571" y="-2094"/>
          <a:ext cx="5422856" cy="5422856"/>
        </a:xfrm>
        <a:prstGeom prst="circularArrow">
          <a:avLst>
            <a:gd name="adj1" fmla="val 9476"/>
            <a:gd name="adj2" fmla="val 684342"/>
            <a:gd name="adj3" fmla="val 18653763"/>
            <a:gd name="adj4" fmla="val 13061895"/>
            <a:gd name="adj5" fmla="val 110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195C4-5F4F-4D2D-978E-760310BA67D2}">
      <dsp:nvSpPr>
        <dsp:cNvPr id="0" name=""/>
        <dsp:cNvSpPr/>
      </dsp:nvSpPr>
      <dsp:spPr>
        <a:xfrm>
          <a:off x="823999" y="2645"/>
          <a:ext cx="6480000" cy="17462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Have you witnessed, experienced, or are aware of conduct that could be deemed as Hazing?​</a:t>
          </a:r>
          <a:endParaRPr lang="en-US" sz="3200" kern="1200" dirty="0"/>
        </a:p>
      </dsp:txBody>
      <dsp:txXfrm>
        <a:off x="823999" y="2645"/>
        <a:ext cx="6480000" cy="1746250"/>
      </dsp:txXfrm>
    </dsp:sp>
    <dsp:sp modelId="{A3958AB4-451E-4A59-AD63-ADA8A3985E7E}">
      <dsp:nvSpPr>
        <dsp:cNvPr id="0" name=""/>
        <dsp:cNvSpPr/>
      </dsp:nvSpPr>
      <dsp:spPr>
        <a:xfrm>
          <a:off x="13999" y="1836208"/>
          <a:ext cx="8100000" cy="1746250"/>
        </a:xfrm>
        <a:prstGeom prst="rect">
          <a:avLst/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Call/talk to La Salle Public Safety, Residence Life or Community Development staff member, Director of Student Conduct ​</a:t>
          </a:r>
          <a:endParaRPr lang="en-US" sz="3200" kern="1200" dirty="0"/>
        </a:p>
      </dsp:txBody>
      <dsp:txXfrm>
        <a:off x="13999" y="1836208"/>
        <a:ext cx="8100000" cy="1746250"/>
      </dsp:txXfrm>
    </dsp:sp>
    <dsp:sp modelId="{94B8E039-665D-4839-844D-18CC7D606EC6}">
      <dsp:nvSpPr>
        <dsp:cNvPr id="0" name=""/>
        <dsp:cNvSpPr/>
      </dsp:nvSpPr>
      <dsp:spPr>
        <a:xfrm>
          <a:off x="2354000" y="3669771"/>
          <a:ext cx="3420000" cy="1746250"/>
        </a:xfrm>
        <a:prstGeom prst="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File report online through La Salle Portal </a:t>
          </a:r>
          <a:endParaRPr lang="en-US" sz="3200" kern="1200" dirty="0"/>
        </a:p>
      </dsp:txBody>
      <dsp:txXfrm>
        <a:off x="2354000" y="3669771"/>
        <a:ext cx="3420000" cy="1746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81" tIns="46742" rIns="93481" bIns="467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81" tIns="46742" rIns="93481" bIns="46742" rtlCol="0"/>
          <a:lstStyle>
            <a:lvl1pPr algn="r">
              <a:defRPr sz="1200"/>
            </a:lvl1pPr>
          </a:lstStyle>
          <a:p>
            <a:fld id="{25502693-2F67-4D38-B285-6952035BAB4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81" tIns="46742" rIns="93481" bIns="467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81" tIns="46742" rIns="93481" bIns="46742" rtlCol="0" anchor="b"/>
          <a:lstStyle>
            <a:lvl1pPr algn="r">
              <a:defRPr sz="1200"/>
            </a:lvl1pPr>
          </a:lstStyle>
          <a:p>
            <a:fld id="{674BBDC0-7D2A-4298-8558-BF613D3C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2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7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1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24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4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3210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57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25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5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1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97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6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3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8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4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644" y="1819315"/>
            <a:ext cx="9064916" cy="1646302"/>
          </a:xfrm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Nuts &amp; Bolts Training</a:t>
            </a:r>
            <a:endParaRPr lang="en-US" sz="66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Registered Student Organizations 2019-20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Sunday, September 8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sz="2400" dirty="0" smtClean="0">
                <a:solidFill>
                  <a:schemeClr val="tx1"/>
                </a:solidFill>
              </a:rPr>
              <a:t>, 2019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Book Antiqua" panose="02040602050305030304" pitchFamily="18" charset="0"/>
              </a:rPr>
              <a:t>Fundraising</a:t>
            </a:r>
            <a:endParaRPr lang="en-US" sz="66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programs require approval, but ALL fundraising requires approval</a:t>
            </a:r>
          </a:p>
          <a:p>
            <a:r>
              <a:rPr lang="en-US" dirty="0" smtClean="0"/>
              <a:t>Clubs.lasalle.edu – submit Fundraising Request Form</a:t>
            </a:r>
          </a:p>
          <a:p>
            <a:r>
              <a:rPr lang="en-US" dirty="0" smtClean="0"/>
              <a:t>Must report back on how much you raise</a:t>
            </a:r>
          </a:p>
          <a:p>
            <a:r>
              <a:rPr lang="en-US" dirty="0" smtClean="0"/>
              <a:t>Cannot sell food that is not packaged/already prepared</a:t>
            </a:r>
          </a:p>
          <a:p>
            <a:pPr lvl="1"/>
            <a:r>
              <a:rPr lang="en-US" b="1" dirty="0" smtClean="0"/>
              <a:t>NO</a:t>
            </a:r>
            <a:r>
              <a:rPr lang="en-US" dirty="0" smtClean="0"/>
              <a:t> homemade food/baked goods or food that would require heating</a:t>
            </a:r>
          </a:p>
          <a:p>
            <a:pPr lvl="1"/>
            <a:r>
              <a:rPr lang="en-US" b="1" dirty="0" smtClean="0"/>
              <a:t>YES</a:t>
            </a:r>
            <a:r>
              <a:rPr lang="en-US" dirty="0" smtClean="0"/>
              <a:t> to prepared foods like Chick-</a:t>
            </a:r>
            <a:r>
              <a:rPr lang="en-US" dirty="0" err="1" smtClean="0"/>
              <a:t>Fil</a:t>
            </a:r>
            <a:r>
              <a:rPr lang="en-US" dirty="0" smtClean="0"/>
              <a:t>-A, </a:t>
            </a:r>
            <a:r>
              <a:rPr lang="en-US" dirty="0" err="1" smtClean="0"/>
              <a:t>Ritas</a:t>
            </a:r>
            <a:r>
              <a:rPr lang="en-US" dirty="0" smtClean="0"/>
              <a:t>, Pretzels, Donuts</a:t>
            </a:r>
          </a:p>
        </p:txBody>
      </p:sp>
    </p:spTree>
    <p:extLst>
      <p:ext uri="{BB962C8B-B14F-4D97-AF65-F5344CB8AC3E}">
        <p14:creationId xmlns:p14="http://schemas.microsoft.com/office/powerpoint/2010/main" val="403722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70" y="329513"/>
            <a:ext cx="9012195" cy="1320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Book Antiqua" panose="02040602050305030304" pitchFamily="18" charset="0"/>
              </a:rPr>
              <a:t>Different Paths to Programming</a:t>
            </a:r>
            <a:endParaRPr lang="en-US" sz="48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2811"/>
            <a:ext cx="8596668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Plan and Execute Independently</a:t>
            </a:r>
          </a:p>
          <a:p>
            <a:pPr lvl="1"/>
            <a:r>
              <a:rPr lang="en-US" sz="1500" dirty="0" smtClean="0"/>
              <a:t>No Funding, Activities Fee Funding, Funding Board Funding, </a:t>
            </a:r>
            <a:r>
              <a:rPr lang="en-US" sz="1500" dirty="0" err="1" smtClean="0"/>
              <a:t>Alotted</a:t>
            </a:r>
            <a:r>
              <a:rPr lang="en-US" sz="1500" dirty="0" smtClean="0"/>
              <a:t> budget funding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Partner with another organization or campus office</a:t>
            </a:r>
          </a:p>
          <a:p>
            <a:pPr lvl="1"/>
            <a:r>
              <a:rPr lang="en-US" dirty="0" smtClean="0"/>
              <a:t>A GOOD OPTION FOR INCREASING ATTENDANCE AND ASSISTANCE WITH FUNDING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400" dirty="0" smtClean="0"/>
              <a:t>Partner with Late Night La Salle</a:t>
            </a:r>
          </a:p>
          <a:p>
            <a:pPr lvl="1"/>
            <a:r>
              <a:rPr lang="en-US" sz="1500" dirty="0" smtClean="0"/>
              <a:t>A GOOD OPTION FOR INCREASING ATTENDANCE AND ASSISTANCE WITH FUNDING AND ADVERTISING ASSISTANCE</a:t>
            </a:r>
          </a:p>
          <a:p>
            <a:pPr lvl="1"/>
            <a:r>
              <a:rPr lang="en-US" sz="1500" dirty="0" smtClean="0"/>
              <a:t>HAVE TO PLAN A SEMESTER AHEAD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i="1" dirty="0" smtClean="0"/>
              <a:t>REGARDLESS OF WHICH OPTION YOU ARE GOING WITH, PLAN AS FAR AHEAD AS POSSIBLE</a:t>
            </a:r>
          </a:p>
        </p:txBody>
      </p:sp>
    </p:spTree>
    <p:extLst>
      <p:ext uri="{BB962C8B-B14F-4D97-AF65-F5344CB8AC3E}">
        <p14:creationId xmlns:p14="http://schemas.microsoft.com/office/powerpoint/2010/main" val="912733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ook Antiqua" panose="02040602050305030304" pitchFamily="18" charset="0"/>
              </a:rPr>
              <a:t>Programming Checklist</a:t>
            </a:r>
            <a:endParaRPr lang="en-US" sz="48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3470"/>
            <a:ext cx="8596668" cy="4777945"/>
          </a:xfrm>
        </p:spPr>
        <p:txBody>
          <a:bodyPr/>
          <a:lstStyle/>
          <a:p>
            <a:r>
              <a:rPr lang="en-US" dirty="0" smtClean="0"/>
              <a:t>Is our org in good standing?</a:t>
            </a:r>
          </a:p>
          <a:p>
            <a:r>
              <a:rPr lang="en-US" dirty="0" smtClean="0"/>
              <a:t>Did we reserve the space(s)?</a:t>
            </a:r>
          </a:p>
          <a:p>
            <a:r>
              <a:rPr lang="en-US" dirty="0" smtClean="0"/>
              <a:t>Did we secure funding (if needed)?</a:t>
            </a:r>
          </a:p>
          <a:p>
            <a:r>
              <a:rPr lang="en-US" dirty="0" smtClean="0"/>
              <a:t>Are we bringing in outside vendors or participants? If so, did we allow for six weeks prior to the program to develop a contract/waiver and plan for payment?</a:t>
            </a:r>
          </a:p>
          <a:p>
            <a:r>
              <a:rPr lang="en-US" dirty="0" smtClean="0"/>
              <a:t>Do we have an advertising plan?</a:t>
            </a:r>
          </a:p>
          <a:p>
            <a:r>
              <a:rPr lang="en-US" dirty="0" smtClean="0"/>
              <a:t>Do we have a plan for how we will manage prep, day of logistics, and clean-up? </a:t>
            </a:r>
          </a:p>
          <a:p>
            <a:r>
              <a:rPr lang="en-US" dirty="0" smtClean="0"/>
              <a:t>How will you determine if your program was successful?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ADDITIONAL REQUIREMENTS MAY BE ADDED IF PARTNERING WITH LNL OR GETTING MONEY THROUGH ACTIVITIES FEE/FUNDING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3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11" y="1383957"/>
            <a:ext cx="8596668" cy="3403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ook Antiqua" panose="02040602050305030304" pitchFamily="18" charset="0"/>
              </a:rPr>
              <a:t>Presence, Websites, &amp; Social Media</a:t>
            </a:r>
            <a:endParaRPr lang="en-US" sz="7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862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ook Antiqua" panose="02040602050305030304" pitchFamily="18" charset="0"/>
              </a:rPr>
              <a:t>Presence Requirements</a:t>
            </a:r>
            <a:endParaRPr lang="en-US" sz="48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3985"/>
            <a:ext cx="8596668" cy="42873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Talk to the Assistant Director for Campus Activities prior to changing your student org name.</a:t>
            </a:r>
          </a:p>
          <a:p>
            <a:r>
              <a:rPr lang="en-US" sz="2400" dirty="0" smtClean="0"/>
              <a:t>You must update your Rosters to include ONLY active members by dates mentioned. </a:t>
            </a:r>
          </a:p>
          <a:p>
            <a:r>
              <a:rPr lang="en-US" sz="2400" dirty="0" smtClean="0"/>
              <a:t>Do not use Roster as email list. Create events for things like the Activities Fair to create things like email lists. Rosters should include ONLY active members.</a:t>
            </a:r>
          </a:p>
          <a:p>
            <a:r>
              <a:rPr lang="en-US" sz="2400" dirty="0" smtClean="0"/>
              <a:t>All Events that are public (open to more than just org members) must be tracked in Presence (but you can include non-open events if you wish to track those).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9453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ook Antiqua" panose="02040602050305030304" pitchFamily="18" charset="0"/>
              </a:rPr>
              <a:t>Websites and Social Media</a:t>
            </a:r>
            <a:endParaRPr lang="en-US" sz="48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All external websites must be linked to your Presence accounts (ask Assistant Director for Campus Activities for assistance if needed).</a:t>
            </a:r>
          </a:p>
          <a:p>
            <a:r>
              <a:rPr lang="en-US" sz="2000" dirty="0" smtClean="0"/>
              <a:t>You may have social media accounts under student org names/affiliated with the University, however you must abide by all standard student conduct/university policies in those posts. The University reserves the right to take away the privilege of identifying as a student org on social media. </a:t>
            </a:r>
          </a:p>
          <a:p>
            <a:r>
              <a:rPr lang="en-US" sz="2000" dirty="0" smtClean="0"/>
              <a:t>Some events may have posting guides for social media to help you promote (such as Homecoming).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6842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227" y="1852370"/>
            <a:ext cx="8596668" cy="1826581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Book Antiqua" panose="02040602050305030304" pitchFamily="18" charset="0"/>
              </a:rPr>
              <a:t>Questions?</a:t>
            </a:r>
            <a:endParaRPr lang="en-US" sz="9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05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129" y="1589903"/>
            <a:ext cx="8596668" cy="1927654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Book Antiqua" panose="02040602050305030304" pitchFamily="18" charset="0"/>
              </a:rPr>
              <a:t>Break &amp; Evaluation</a:t>
            </a:r>
            <a:endParaRPr lang="en-US" sz="8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06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66782"/>
            <a:ext cx="7766936" cy="1646302"/>
          </a:xfrm>
        </p:spPr>
        <p:txBody>
          <a:bodyPr/>
          <a:lstStyle/>
          <a:p>
            <a:pPr algn="l"/>
            <a:r>
              <a:rPr lang="en-US" sz="7200" dirty="0" smtClean="0"/>
              <a:t>Funding </a:t>
            </a:r>
            <a:br>
              <a:rPr lang="en-US" sz="7200" dirty="0" smtClean="0"/>
            </a:br>
            <a:r>
              <a:rPr lang="en-US" sz="3600" dirty="0" smtClean="0"/>
              <a:t>Planning</a:t>
            </a:r>
            <a:r>
              <a:rPr lang="en-US" sz="3600" dirty="0"/>
              <a:t>, Collaboration, and Career Skill Builder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735617"/>
            <a:ext cx="7766936" cy="1096899"/>
          </a:xfrm>
        </p:spPr>
        <p:txBody>
          <a:bodyPr/>
          <a:lstStyle/>
          <a:p>
            <a:r>
              <a:rPr lang="en-US" dirty="0" smtClean="0"/>
              <a:t>Chris Kazmierczak–Director for Campus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3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ook Antiqua" panose="02040602050305030304" pitchFamily="18" charset="0"/>
              </a:rPr>
              <a:t>Types of Funding</a:t>
            </a:r>
            <a:endParaRPr lang="en-US" sz="5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829922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Activities Programming Fund – For programs under $1,000.00</a:t>
            </a:r>
          </a:p>
          <a:p>
            <a:r>
              <a:rPr lang="en-US" sz="2400" dirty="0" smtClean="0"/>
              <a:t>Transportation – Bus and One Time Septa Pass</a:t>
            </a:r>
          </a:p>
          <a:p>
            <a:r>
              <a:rPr lang="en-US" sz="2400" dirty="0" smtClean="0"/>
              <a:t>Funding Board – Over $1,000.00 and conference/tournament</a:t>
            </a:r>
          </a:p>
          <a:p>
            <a:r>
              <a:rPr lang="en-US" sz="2400" dirty="0"/>
              <a:t>Partner with Late Night La Salle – For Programs Thurs-Sat night </a:t>
            </a:r>
            <a:r>
              <a:rPr lang="en-US" sz="2400" dirty="0" smtClean="0"/>
              <a:t>8pm-2am</a:t>
            </a:r>
          </a:p>
          <a:p>
            <a:r>
              <a:rPr lang="en-US" sz="2400" dirty="0" smtClean="0"/>
              <a:t>RSA Area Government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783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ook Antiqua" panose="02040602050305030304" pitchFamily="18" charset="0"/>
              </a:rPr>
              <a:t>Agenda</a:t>
            </a:r>
            <a:endParaRPr lang="en-US" sz="60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2763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Purpose of Campus Activities, Student Organizations, and this Training</a:t>
            </a:r>
          </a:p>
          <a:p>
            <a:r>
              <a:rPr lang="en-US" sz="2400" dirty="0" smtClean="0"/>
              <a:t>Programming + Presence</a:t>
            </a:r>
          </a:p>
          <a:p>
            <a:r>
              <a:rPr lang="en-US" sz="2400" dirty="0" smtClean="0"/>
              <a:t>Funding</a:t>
            </a:r>
          </a:p>
          <a:p>
            <a:r>
              <a:rPr lang="en-US" sz="2400" dirty="0" smtClean="0"/>
              <a:t>Hazing Prevention</a:t>
            </a:r>
          </a:p>
          <a:p>
            <a:r>
              <a:rPr lang="en-US" sz="2400" dirty="0" smtClean="0"/>
              <a:t>Next Steps/Wrap-Up (Greeks Break to Union 310)</a:t>
            </a:r>
          </a:p>
          <a:p>
            <a:endParaRPr lang="en-US" sz="2400" dirty="0"/>
          </a:p>
          <a:p>
            <a:r>
              <a:rPr lang="en-US" sz="2400" dirty="0" smtClean="0"/>
              <a:t>Evaluations &amp; Attendance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87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Funding Board VS Annual Budget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0493"/>
            <a:ext cx="8596668" cy="50229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/>
              <a:t>Funding Board:</a:t>
            </a:r>
          </a:p>
          <a:p>
            <a:r>
              <a:rPr lang="en-US" sz="2600" dirty="0"/>
              <a:t>Programs must be open to fulltime undergraduate day students.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Sponsoring student organizations must be registered and in good standing with the university.</a:t>
            </a:r>
            <a:endParaRPr lang="en-US" sz="2600" dirty="0"/>
          </a:p>
          <a:p>
            <a:r>
              <a:rPr lang="en-US" sz="2600" dirty="0"/>
              <a:t>Allots resources for program ideas &amp; initiatives and conference/tournament experiences</a:t>
            </a:r>
          </a:p>
          <a:p>
            <a:r>
              <a:rPr lang="en-US" sz="2600" dirty="0"/>
              <a:t>Allotments accessed through Executive Director for Campus Life</a:t>
            </a:r>
          </a:p>
          <a:p>
            <a:r>
              <a:rPr lang="en-US" sz="2600" dirty="0"/>
              <a:t>Programs must compliment the University Calendar of Events and Academic Calendar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900" b="1" dirty="0"/>
              <a:t>Annual Budget:</a:t>
            </a:r>
          </a:p>
          <a:p>
            <a:r>
              <a:rPr lang="en-US" sz="2600" dirty="0"/>
              <a:t>Sponsoring student organizations must be registered and in good standing with the university.</a:t>
            </a:r>
          </a:p>
          <a:p>
            <a:r>
              <a:rPr lang="en-US" sz="2600" dirty="0"/>
              <a:t>Student organizations must have submitted a FB proposal, received funding, and utilized the funding for its intended purposes from the Funding Board for three consecutive years to be eligible to submit the Annual Budget Request.</a:t>
            </a:r>
          </a:p>
          <a:p>
            <a:r>
              <a:rPr lang="en-US" sz="2600" dirty="0"/>
              <a:t>Student organizations that are not registered, in poor standing with the university, and restrict membership according to gender, GPA, etc. are not eligible to submit the Annual Budget Request.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22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Pit Falls and Recommendations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0181"/>
            <a:ext cx="8596668" cy="52985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b="1" dirty="0"/>
              <a:t>Pit Falls:</a:t>
            </a:r>
          </a:p>
          <a:p>
            <a:r>
              <a:rPr lang="en-US" sz="2400" dirty="0"/>
              <a:t>Procrastination</a:t>
            </a:r>
          </a:p>
          <a:p>
            <a:r>
              <a:rPr lang="en-US" sz="2400" dirty="0"/>
              <a:t>Ignoring administration or attempting to work outside the system</a:t>
            </a:r>
          </a:p>
          <a:p>
            <a:r>
              <a:rPr lang="en-US" sz="2400" dirty="0"/>
              <a:t>Pride and ego stopping momentum and collaboration</a:t>
            </a:r>
          </a:p>
          <a:p>
            <a:r>
              <a:rPr lang="en-US" sz="2400" dirty="0"/>
              <a:t>Confusing delegation with abdication</a:t>
            </a:r>
          </a:p>
          <a:p>
            <a:r>
              <a:rPr lang="en-US" sz="2400" dirty="0"/>
              <a:t>Failure to follow through and relying on ‘magical thinking’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600" b="1" dirty="0"/>
              <a:t>Recommendations:</a:t>
            </a:r>
          </a:p>
          <a:p>
            <a:r>
              <a:rPr lang="en-US" sz="2400" dirty="0"/>
              <a:t>Start planning, collaborating, and communicating early</a:t>
            </a:r>
          </a:p>
          <a:p>
            <a:r>
              <a:rPr lang="en-US" sz="2400" dirty="0"/>
              <a:t>Adhere to university policies- consequences can impact your organization and you as an individual</a:t>
            </a:r>
          </a:p>
          <a:p>
            <a:r>
              <a:rPr lang="en-US" sz="2400" dirty="0"/>
              <a:t>View programming leadership as a job with skill building and applicable career development</a:t>
            </a:r>
          </a:p>
          <a:p>
            <a:r>
              <a:rPr lang="en-US" sz="2400" dirty="0"/>
              <a:t>Grow the organization through programming while accepting everyone's strengths and challenges</a:t>
            </a:r>
          </a:p>
          <a:p>
            <a:r>
              <a:rPr lang="en-US" sz="2400" dirty="0"/>
              <a:t>Don’t mistake the word ‘no’ for failure- it’s also about the journey, not only the destination.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58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227" y="1852370"/>
            <a:ext cx="8596668" cy="1826581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Book Antiqua" panose="02040602050305030304" pitchFamily="18" charset="0"/>
              </a:rPr>
              <a:t>Questions?</a:t>
            </a:r>
            <a:endParaRPr lang="en-US" sz="9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38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556" y="280086"/>
            <a:ext cx="8596668" cy="4613189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ook Antiqua" panose="02040602050305030304" pitchFamily="18" charset="0"/>
              </a:rPr>
              <a:t>Break &amp; Evaluation</a:t>
            </a:r>
            <a:br>
              <a:rPr lang="en-US" sz="7200" dirty="0" smtClean="0">
                <a:latin typeface="Book Antiqua" panose="02040602050305030304" pitchFamily="18" charset="0"/>
              </a:rPr>
            </a:br>
            <a:r>
              <a:rPr lang="en-US" sz="8000" dirty="0" smtClean="0">
                <a:latin typeface="Book Antiqua" panose="02040602050305030304" pitchFamily="18" charset="0"/>
              </a:rPr>
              <a:t/>
            </a:r>
            <a:br>
              <a:rPr lang="en-US" sz="8000" dirty="0" smtClean="0">
                <a:latin typeface="Book Antiqua" panose="02040602050305030304" pitchFamily="18" charset="0"/>
              </a:rPr>
            </a:br>
            <a:r>
              <a:rPr lang="en-US" sz="3600" dirty="0" smtClean="0">
                <a:latin typeface="Book Antiqua" panose="02040602050305030304" pitchFamily="18" charset="0"/>
              </a:rPr>
              <a:t>Greeks please go to room 310 </a:t>
            </a:r>
            <a:endParaRPr lang="en-US" sz="8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40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926" y="2404534"/>
            <a:ext cx="9294311" cy="1646302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rgbClr val="4E67C8"/>
                </a:solidFill>
                <a:latin typeface="Trebuchet MS" panose="020B0603020202020204" pitchFamily="34" charset="0"/>
              </a:rPr>
              <a:t>Hazing </a:t>
            </a:r>
            <a:r>
              <a:rPr lang="en-US" sz="72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​</a:t>
            </a:r>
            <a:br>
              <a:rPr lang="en-US" sz="7200" dirty="0" smtClean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n-US" sz="7200" dirty="0" smtClean="0">
                <a:solidFill>
                  <a:srgbClr val="4E67C8"/>
                </a:solidFill>
                <a:latin typeface="Trebuchet MS" panose="020B0603020202020204" pitchFamily="34" charset="0"/>
              </a:rPr>
              <a:t>Policy and Prevention</a:t>
            </a:r>
            <a:r>
              <a:rPr lang="en-US" sz="7200" dirty="0">
                <a:solidFill>
                  <a:srgbClr val="000000"/>
                </a:solidFill>
                <a:latin typeface="Trebuchet MS" panose="020B0603020202020204" pitchFamily="34" charset="0"/>
              </a:rPr>
              <a:t>​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Bridget Conaway – Coordinator, Fraternity and Sorority Life &amp; Leadership​</a:t>
            </a:r>
          </a:p>
        </p:txBody>
      </p:sp>
    </p:spTree>
    <p:extLst>
      <p:ext uri="{BB962C8B-B14F-4D97-AF65-F5344CB8AC3E}">
        <p14:creationId xmlns:p14="http://schemas.microsoft.com/office/powerpoint/2010/main" val="32276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E67C8"/>
                </a:solidFill>
                <a:latin typeface="Trebuchet MS" panose="020B0603020202020204" pitchFamily="34" charset="0"/>
              </a:rPr>
              <a:t>Hazing as Defined in Pennsylvania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5753"/>
            <a:ext cx="8596668" cy="4935255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dirty="0"/>
              <a:t>A person commits the offense of hazing if the person </a:t>
            </a:r>
            <a:r>
              <a:rPr lang="en-US" dirty="0" smtClean="0"/>
              <a:t>intentionally, knowingly or recklessly, </a:t>
            </a:r>
            <a:r>
              <a:rPr lang="en-US" dirty="0"/>
              <a:t>for the purpose of initiating, admitting or affiliating a minor or student into or with an organization, or for the purpose of continuing or enhancing a minor or student's membership or status in an organization, causes, coerces or forces a minor or student to do any of the following:​</a:t>
            </a:r>
          </a:p>
          <a:p>
            <a:pPr fontAlgn="base"/>
            <a:r>
              <a:rPr lang="en-US" dirty="0"/>
              <a:t>(1) Violate Federal or State criminal law.​</a:t>
            </a:r>
          </a:p>
          <a:p>
            <a:pPr fontAlgn="base"/>
            <a:r>
              <a:rPr lang="en-US" dirty="0"/>
              <a:t>(2) Consume any food, liquid, alcoholic liquid, drug or other substance which subjects the minor or student to a risk of emotional or physical harm.​</a:t>
            </a:r>
          </a:p>
          <a:p>
            <a:pPr fontAlgn="base"/>
            <a:r>
              <a:rPr lang="en-US" dirty="0"/>
              <a:t>(3) Endure brutality of a physical nature, including whipping, beating, branding, calisthenics or exposure to the elements.​</a:t>
            </a:r>
          </a:p>
          <a:p>
            <a:pPr fontAlgn="base"/>
            <a:r>
              <a:rPr lang="en-US" dirty="0"/>
              <a:t>(4) Endure brutality of a mental nature, including activity adversely affecting the mental health or dignity of the individual, sleep deprivation, exclusion from social contact or conduct that could result in extreme embarrassment.​</a:t>
            </a:r>
          </a:p>
          <a:p>
            <a:pPr fontAlgn="base"/>
            <a:r>
              <a:rPr lang="en-US" dirty="0"/>
              <a:t>(5) Endure brutality of a sexual nature.​</a:t>
            </a:r>
          </a:p>
          <a:p>
            <a:pPr fontAlgn="base"/>
            <a:r>
              <a:rPr lang="en-US" dirty="0"/>
              <a:t>(6) Endure any other activity that creates a reasonable likelihood of bodily injury to the minor or student. ​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E67C8"/>
                </a:solidFill>
                <a:latin typeface="Trebuchet MS" panose="020B0603020202020204" pitchFamily="34" charset="0"/>
              </a:rPr>
              <a:t>Hazing as Defined in Pennsylvania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5753"/>
            <a:ext cx="8596668" cy="4935255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dirty="0"/>
              <a:t>A person commits the offense of hazing if the person </a:t>
            </a:r>
            <a:r>
              <a:rPr lang="en-US" dirty="0" smtClean="0">
                <a:solidFill>
                  <a:srgbClr val="FF0000"/>
                </a:solidFill>
              </a:rPr>
              <a:t>intentionally, knowingly or recklessly</a:t>
            </a:r>
            <a:r>
              <a:rPr lang="en-US" dirty="0" smtClean="0"/>
              <a:t>, </a:t>
            </a:r>
            <a:r>
              <a:rPr lang="en-US" dirty="0"/>
              <a:t>for the purpose of </a:t>
            </a:r>
            <a:r>
              <a:rPr lang="en-US" dirty="0">
                <a:solidFill>
                  <a:srgbClr val="FF0000"/>
                </a:solidFill>
              </a:rPr>
              <a:t>initiating, admitting or affiliating </a:t>
            </a:r>
            <a:r>
              <a:rPr lang="en-US" dirty="0"/>
              <a:t>a minor or student into or with an organization, or for the purpose of </a:t>
            </a:r>
            <a:r>
              <a:rPr lang="en-US" dirty="0">
                <a:solidFill>
                  <a:srgbClr val="FF0000"/>
                </a:solidFill>
              </a:rPr>
              <a:t>continuing or enhancing a minor or student's membership or status </a:t>
            </a:r>
            <a:r>
              <a:rPr lang="en-US" dirty="0"/>
              <a:t>in an organization, causes, coerces or forces a minor or student to do any of the following:​</a:t>
            </a:r>
          </a:p>
          <a:p>
            <a:pPr fontAlgn="base"/>
            <a:r>
              <a:rPr lang="en-US" dirty="0"/>
              <a:t>(1) Violate Federal or State criminal law.​</a:t>
            </a:r>
          </a:p>
          <a:p>
            <a:pPr fontAlgn="base"/>
            <a:r>
              <a:rPr lang="en-US" dirty="0"/>
              <a:t>(2) Consume any food, liquid, alcoholic liquid, drug or other substance which subjects the minor or student to a risk of emotional or physical harm.​</a:t>
            </a:r>
          </a:p>
          <a:p>
            <a:pPr fontAlgn="base"/>
            <a:r>
              <a:rPr lang="en-US" dirty="0"/>
              <a:t>(3) Endure brutality of a physical nature, including whipping, beating, branding, calisthenics or exposure to the elements.​</a:t>
            </a:r>
          </a:p>
          <a:p>
            <a:pPr fontAlgn="base"/>
            <a:r>
              <a:rPr lang="en-US" dirty="0"/>
              <a:t>(4) Endure brutality of a mental nature, including activity adversely affecting the mental health or dignity of the individual, sleep deprivation, exclusion from social contact or conduct that could result in extreme embarrassment.​</a:t>
            </a:r>
          </a:p>
          <a:p>
            <a:pPr fontAlgn="base"/>
            <a:r>
              <a:rPr lang="en-US" dirty="0"/>
              <a:t>(5) Endure brutality of a sexual nature.​</a:t>
            </a:r>
          </a:p>
          <a:p>
            <a:pPr fontAlgn="base"/>
            <a:r>
              <a:rPr lang="en-US" dirty="0"/>
              <a:t>(6) Endure any other activity that creates a reasonable likelihood of bodily injury to the minor or student. ​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examples of Hazing​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4748139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Forced activities for new recruits to ‘prove’ their worth to join​</a:t>
            </a:r>
          </a:p>
          <a:p>
            <a:pPr fontAlgn="base"/>
            <a:r>
              <a:rPr lang="en-US" dirty="0"/>
              <a:t>Forced or required consumption of alcohol and/or drugs​</a:t>
            </a:r>
          </a:p>
          <a:p>
            <a:pPr fontAlgn="base"/>
            <a:r>
              <a:rPr lang="en-US" dirty="0"/>
              <a:t>Requirement to eat spicy foods, odd food combinations, or food not meant for humans, etc...​</a:t>
            </a:r>
          </a:p>
          <a:p>
            <a:pPr fontAlgn="base"/>
            <a:r>
              <a:rPr lang="en-US" dirty="0"/>
              <a:t>Requirement to endure hardships such as staying awake, menial tasks, physical labor, running while blindfolded, etc.​</a:t>
            </a:r>
          </a:p>
          <a:p>
            <a:pPr fontAlgn="base"/>
            <a:r>
              <a:rPr lang="en-US" dirty="0"/>
              <a:t>Humiliation of new or potential members​</a:t>
            </a:r>
          </a:p>
          <a:p>
            <a:pPr fontAlgn="base"/>
            <a:r>
              <a:rPr lang="en-US" dirty="0"/>
              <a:t>Isolation of new or potential members​</a:t>
            </a:r>
          </a:p>
          <a:p>
            <a:pPr fontAlgn="base"/>
            <a:r>
              <a:rPr lang="en-US" dirty="0"/>
              <a:t>Beatings, paddling, or other physical acts against new or potential members​</a:t>
            </a:r>
          </a:p>
          <a:p>
            <a:pPr fontAlgn="base"/>
            <a:r>
              <a:rPr lang="en-US" dirty="0"/>
              <a:t>Requirements for new or potential members to do things established members are not required to do​</a:t>
            </a:r>
          </a:p>
          <a:p>
            <a:pPr fontAlgn="base"/>
            <a:r>
              <a:rPr lang="en-US" dirty="0"/>
              <a:t>Illegal activities such as requirement to steal items as part of a scavenger hunt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1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44" y="593834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Addressing a Culture of Hazing​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24087427"/>
              </p:ext>
            </p:extLst>
          </p:nvPr>
        </p:nvGraphicFramePr>
        <p:xfrm>
          <a:off x="360855" y="12241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3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72" y="357352"/>
            <a:ext cx="8596668" cy="1320800"/>
          </a:xfrm>
        </p:spPr>
        <p:txBody>
          <a:bodyPr>
            <a:noAutofit/>
          </a:bodyPr>
          <a:lstStyle/>
          <a:p>
            <a:r>
              <a:rPr lang="en-US" sz="6600" dirty="0"/>
              <a:t>Reporting​</a:t>
            </a:r>
            <a:br>
              <a:rPr lang="en-US" sz="6600" dirty="0"/>
            </a:br>
            <a:r>
              <a:rPr lang="en-US" sz="6600" dirty="0"/>
              <a:t>Hazing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31185739"/>
              </p:ext>
            </p:extLst>
          </p:nvPr>
        </p:nvGraphicFramePr>
        <p:xfrm>
          <a:off x="3403600" y="73543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35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37554"/>
            <a:ext cx="2267712" cy="2267712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56" y="933973"/>
            <a:ext cx="8216904" cy="449146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142" y="4244187"/>
            <a:ext cx="2362506" cy="236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This Year…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 smtClean="0"/>
              <a:t>Credit Cards available for RSOs to check out and use for purchases up to $100.00</a:t>
            </a:r>
          </a:p>
          <a:p>
            <a:r>
              <a:rPr lang="en-US" dirty="0" smtClean="0"/>
              <a:t>Utilization of Presence is required for tracking of programming attendance/meetings</a:t>
            </a:r>
          </a:p>
          <a:p>
            <a:r>
              <a:rPr lang="en-US" dirty="0" smtClean="0"/>
              <a:t>Information Request Form</a:t>
            </a:r>
          </a:p>
          <a:p>
            <a:r>
              <a:rPr lang="en-US" dirty="0" smtClean="0"/>
              <a:t>Budget code changed from “810000” to “110050”</a:t>
            </a:r>
          </a:p>
        </p:txBody>
      </p:sp>
    </p:spTree>
    <p:extLst>
      <p:ext uri="{BB962C8B-B14F-4D97-AF65-F5344CB8AC3E}">
        <p14:creationId xmlns:p14="http://schemas.microsoft.com/office/powerpoint/2010/main" val="33436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Book Antiqua" panose="02040602050305030304" pitchFamily="18" charset="0"/>
              </a:rPr>
              <a:t>Wrap-Up</a:t>
            </a:r>
            <a:endParaRPr lang="en-US" sz="72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Requirements/Things to Look Out For</a:t>
            </a:r>
          </a:p>
          <a:p>
            <a:r>
              <a:rPr lang="en-US" sz="2000" dirty="0" smtClean="0"/>
              <a:t>Workshops</a:t>
            </a:r>
          </a:p>
          <a:p>
            <a:r>
              <a:rPr lang="en-US" sz="2000" dirty="0" smtClean="0"/>
              <a:t>Rosters/Presence Updates Due Sept 27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by 4:30pm!</a:t>
            </a:r>
          </a:p>
          <a:p>
            <a:r>
              <a:rPr lang="en-US" sz="2000" dirty="0" smtClean="0"/>
              <a:t>Do we have your updated contact info and who needs Presence Access?</a:t>
            </a:r>
          </a:p>
          <a:p>
            <a:r>
              <a:rPr lang="en-US" sz="2000" dirty="0" smtClean="0"/>
              <a:t>Remember that this should be fun… and the energy for what you are doing has to come from you.</a:t>
            </a:r>
          </a:p>
          <a:p>
            <a:r>
              <a:rPr lang="en-US" sz="2000" dirty="0"/>
              <a:t>Complete Session 3 and Overall Evaluations, turn in on your way </a:t>
            </a:r>
            <a:r>
              <a:rPr lang="en-US" sz="2000" dirty="0" smtClean="0"/>
              <a:t>out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65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Book Antiqua" panose="02040602050305030304" pitchFamily="18" charset="0"/>
              </a:rPr>
              <a:t>Campus Activities Center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Purpose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3188349"/>
            <a:ext cx="4185623" cy="330411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provide students with opportunities to learn and connect outside of the classroom.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 smtClean="0"/>
              <a:t>Goals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3188349"/>
            <a:ext cx="4185617" cy="3304117"/>
          </a:xfrm>
        </p:spPr>
        <p:txBody>
          <a:bodyPr>
            <a:noAutofit/>
          </a:bodyPr>
          <a:lstStyle/>
          <a:p>
            <a:r>
              <a:rPr lang="en-US" sz="2000" dirty="0" smtClean="0"/>
              <a:t>Help students connect to La Salle University and peers</a:t>
            </a:r>
          </a:p>
          <a:p>
            <a:r>
              <a:rPr lang="en-US" sz="2000" dirty="0" smtClean="0"/>
              <a:t>Offer leadership development opportunities to all students</a:t>
            </a:r>
          </a:p>
          <a:p>
            <a:r>
              <a:rPr lang="en-US" sz="2000" dirty="0" smtClean="0"/>
              <a:t>Assist students in learning skills that allow them to develop, promote, and execute programming on their own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02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ook Antiqua" panose="02040602050305030304" pitchFamily="18" charset="0"/>
              </a:rPr>
              <a:t>Come to Us If: </a:t>
            </a:r>
            <a:endParaRPr lang="en-US" sz="5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You want to find out how to get involved * Want to start a new organization * Need help managing a current Registered Student Organization * Have questions about funding various activities * Want help/partner for programming * Student employment opportunities * Want to know what fun things are happening around campus 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5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082" y="554334"/>
            <a:ext cx="9478602" cy="1320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Book Antiqua" panose="02040602050305030304" pitchFamily="18" charset="0"/>
              </a:rPr>
              <a:t>Registered Student Organizations</a:t>
            </a:r>
            <a:endParaRPr lang="en-US" sz="4800" dirty="0">
              <a:latin typeface="Book Antiqua" panose="0204060205030503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757560"/>
            <a:ext cx="4185623" cy="576262"/>
          </a:xfrm>
        </p:spPr>
        <p:txBody>
          <a:bodyPr/>
          <a:lstStyle/>
          <a:p>
            <a:r>
              <a:rPr lang="en-US" sz="3200" dirty="0" smtClean="0"/>
              <a:t>Benefits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Can refer to yourselves as affiliated with La Salle University</a:t>
            </a:r>
          </a:p>
          <a:p>
            <a:r>
              <a:rPr lang="en-US" sz="2000" dirty="0" smtClean="0"/>
              <a:t>Reserve rooms, fundraise, host funded programs</a:t>
            </a:r>
          </a:p>
          <a:p>
            <a:r>
              <a:rPr lang="en-US" sz="2000" dirty="0" smtClean="0"/>
              <a:t>Mailbox, University Agency Account, La Salle linked website</a:t>
            </a:r>
          </a:p>
          <a:p>
            <a:r>
              <a:rPr lang="en-US" sz="2000" dirty="0" smtClean="0"/>
              <a:t>Assistance from CAC and other offices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757560"/>
            <a:ext cx="4185618" cy="576262"/>
          </a:xfrm>
        </p:spPr>
        <p:txBody>
          <a:bodyPr/>
          <a:lstStyle/>
          <a:p>
            <a:r>
              <a:rPr lang="en-US" sz="3200" dirty="0" smtClean="0"/>
              <a:t>Responsibilities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Follow all University policies including those specifically for organizations</a:t>
            </a:r>
          </a:p>
          <a:p>
            <a:r>
              <a:rPr lang="en-US" sz="2000" dirty="0" smtClean="0"/>
              <a:t>Attend mandatory training(s)</a:t>
            </a:r>
          </a:p>
          <a:p>
            <a:r>
              <a:rPr lang="en-US" sz="2000" dirty="0" smtClean="0"/>
              <a:t>Complete mandatory roster submissions</a:t>
            </a:r>
          </a:p>
          <a:p>
            <a:r>
              <a:rPr lang="en-US" sz="2000" dirty="0" smtClean="0"/>
              <a:t>Complete Annual Report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47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ook Antiqua" panose="02040602050305030304" pitchFamily="18" charset="0"/>
              </a:rPr>
              <a:t>Things to Watch For</a:t>
            </a:r>
            <a:endParaRPr lang="en-US" sz="5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5507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ROSTERS Due Sept 27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4:30pm – On Presence</a:t>
            </a:r>
          </a:p>
          <a:p>
            <a:r>
              <a:rPr lang="en-US" sz="2200" dirty="0" smtClean="0"/>
              <a:t>Rosters updates always due beginning of Fall, End of Fall, End of Spring</a:t>
            </a:r>
          </a:p>
          <a:p>
            <a:r>
              <a:rPr lang="en-US" sz="2200" dirty="0" smtClean="0"/>
              <a:t>Annual Report due end of April/Beginning of May</a:t>
            </a:r>
          </a:p>
          <a:p>
            <a:r>
              <a:rPr lang="en-US" sz="2200" dirty="0" smtClean="0"/>
              <a:t>Funding Board Deadlines in Mid-Spring for Submitting for Annual Budget Requests</a:t>
            </a:r>
          </a:p>
          <a:p>
            <a:r>
              <a:rPr lang="en-US" sz="2200" dirty="0" smtClean="0"/>
              <a:t>Presidents – Check your email and share info!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66782"/>
            <a:ext cx="7766936" cy="1646302"/>
          </a:xfrm>
        </p:spPr>
        <p:txBody>
          <a:bodyPr/>
          <a:lstStyle/>
          <a:p>
            <a:pPr algn="ctr"/>
            <a:r>
              <a:rPr lang="en-US" sz="7200" dirty="0" smtClean="0">
                <a:latin typeface="Book Antiqua" panose="02040602050305030304" pitchFamily="18" charset="0"/>
              </a:rPr>
              <a:t>Programming</a:t>
            </a:r>
            <a:endParaRPr lang="en-US" sz="7200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735617"/>
            <a:ext cx="7766936" cy="1096899"/>
          </a:xfrm>
        </p:spPr>
        <p:txBody>
          <a:bodyPr/>
          <a:lstStyle/>
          <a:p>
            <a:r>
              <a:rPr lang="en-US" dirty="0" smtClean="0"/>
              <a:t>Mina Koller – Assistant Director for Campus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8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ook Antiqua" panose="02040602050305030304" pitchFamily="18" charset="0"/>
              </a:rPr>
              <a:t>What is “Programming”?</a:t>
            </a:r>
            <a:endParaRPr lang="en-US" sz="5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Active or Passive</a:t>
            </a:r>
          </a:p>
          <a:p>
            <a:r>
              <a:rPr lang="en-US" sz="4000" dirty="0" smtClean="0"/>
              <a:t>On Campus or Off Campus</a:t>
            </a:r>
          </a:p>
          <a:p>
            <a:r>
              <a:rPr lang="en-US" sz="4000" dirty="0" smtClean="0"/>
              <a:t>Internal vs External</a:t>
            </a:r>
          </a:p>
          <a:p>
            <a:pPr marL="0" indent="0"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i="1" dirty="0" smtClean="0"/>
              <a:t>START WITH “WHAT IS OUR GOAL?” WHAT ARE YOU TRYING TO ACHIEVE?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21311280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931</TotalTime>
  <Words>1271</Words>
  <Application>Microsoft Office PowerPoint</Application>
  <PresentationFormat>Widescreen</PresentationFormat>
  <Paragraphs>170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Book Antiqua</vt:lpstr>
      <vt:lpstr>Calibri</vt:lpstr>
      <vt:lpstr>Times New Roman</vt:lpstr>
      <vt:lpstr>Trebuchet MS</vt:lpstr>
      <vt:lpstr>Wingdings 3</vt:lpstr>
      <vt:lpstr>Facet</vt:lpstr>
      <vt:lpstr>Nuts &amp; Bolts Training</vt:lpstr>
      <vt:lpstr>Agenda</vt:lpstr>
      <vt:lpstr>PowerPoint Presentation</vt:lpstr>
      <vt:lpstr>Campus Activities Center</vt:lpstr>
      <vt:lpstr>Come to Us If: </vt:lpstr>
      <vt:lpstr>Registered Student Organizations</vt:lpstr>
      <vt:lpstr>Things to Watch For</vt:lpstr>
      <vt:lpstr>Programming</vt:lpstr>
      <vt:lpstr>What is “Programming”?</vt:lpstr>
      <vt:lpstr>Fundraising</vt:lpstr>
      <vt:lpstr>Different Paths to Programming</vt:lpstr>
      <vt:lpstr>Programming Checklist</vt:lpstr>
      <vt:lpstr>Presence, Websites, &amp; Social Media</vt:lpstr>
      <vt:lpstr>Presence Requirements</vt:lpstr>
      <vt:lpstr>Websites and Social Media</vt:lpstr>
      <vt:lpstr>Questions?</vt:lpstr>
      <vt:lpstr>Break &amp; Evaluation</vt:lpstr>
      <vt:lpstr>Funding  Planning, Collaboration, and Career Skill Builder</vt:lpstr>
      <vt:lpstr>Types of Funding</vt:lpstr>
      <vt:lpstr>Funding Board VS Annual Budget</vt:lpstr>
      <vt:lpstr>Pit Falls and Recommendations</vt:lpstr>
      <vt:lpstr>Questions?</vt:lpstr>
      <vt:lpstr>Break &amp; Evaluation  Greeks please go to room 310 </vt:lpstr>
      <vt:lpstr>Hazing ​ Policy and Prevention​</vt:lpstr>
      <vt:lpstr>Hazing as Defined in Pennsylvania​</vt:lpstr>
      <vt:lpstr>Hazing as Defined in Pennsylvania​</vt:lpstr>
      <vt:lpstr>Common examples of Hazing​</vt:lpstr>
      <vt:lpstr>Addressing a Culture of Hazing​</vt:lpstr>
      <vt:lpstr>Reporting​ Hazing</vt:lpstr>
      <vt:lpstr>New This Year…</vt:lpstr>
      <vt:lpstr>Wrap-Up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Nuts &amp; Bolts Training</dc:title>
  <dc:creator>Mina Koller</dc:creator>
  <cp:lastModifiedBy>Mina Koller</cp:lastModifiedBy>
  <cp:revision>28</cp:revision>
  <cp:lastPrinted>2019-09-08T01:05:55Z</cp:lastPrinted>
  <dcterms:created xsi:type="dcterms:W3CDTF">2018-09-09T13:48:29Z</dcterms:created>
  <dcterms:modified xsi:type="dcterms:W3CDTF">2019-11-11T20:33:01Z</dcterms:modified>
</cp:coreProperties>
</file>